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oboto Thin"/>
      <p:regular r:id="rId32"/>
      <p:bold r:id="rId33"/>
      <p:italic r:id="rId34"/>
      <p:boldItalic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Google Sans"/>
      <p:regular r:id="rId40"/>
      <p:bold r:id="rId41"/>
      <p:italic r:id="rId42"/>
      <p:boldItalic r:id="rId43"/>
    </p:embeddedFont>
    <p:embeddedFont>
      <p:font typeface="Google Sans Medium"/>
      <p:regular r:id="rId44"/>
      <p:bold r:id="rId45"/>
      <p:italic r:id="rId46"/>
      <p:boldItalic r:id="rId47"/>
    </p:embeddedFont>
    <p:embeddedFont>
      <p:font typeface="Helvetica Neue Light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09599FB-71C9-4D33-B66A-89FF226CFB7A}">
  <a:tblStyle styleId="{909599FB-71C9-4D33-B66A-89FF226CFB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GoogleSans-regular.fntdata"/><Relationship Id="rId42" Type="http://schemas.openxmlformats.org/officeDocument/2006/relationships/font" Target="fonts/GoogleSans-italic.fntdata"/><Relationship Id="rId41" Type="http://schemas.openxmlformats.org/officeDocument/2006/relationships/font" Target="fonts/GoogleSans-bold.fntdata"/><Relationship Id="rId44" Type="http://schemas.openxmlformats.org/officeDocument/2006/relationships/font" Target="fonts/GoogleSansMedium-regular.fntdata"/><Relationship Id="rId43" Type="http://schemas.openxmlformats.org/officeDocument/2006/relationships/font" Target="fonts/GoogleSans-boldItalic.fntdata"/><Relationship Id="rId46" Type="http://schemas.openxmlformats.org/officeDocument/2006/relationships/font" Target="fonts/GoogleSansMedium-italic.fntdata"/><Relationship Id="rId45" Type="http://schemas.openxmlformats.org/officeDocument/2006/relationships/font" Target="fonts/GoogleSansMedium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HelveticaNeueLight-regular.fntdata"/><Relationship Id="rId47" Type="http://schemas.openxmlformats.org/officeDocument/2006/relationships/font" Target="fonts/GoogleSansMedium-boldItalic.fntdata"/><Relationship Id="rId49" Type="http://schemas.openxmlformats.org/officeDocument/2006/relationships/font" Target="fonts/HelveticaNeue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font" Target="fonts/RobotoThin-bold.fntdata"/><Relationship Id="rId32" Type="http://schemas.openxmlformats.org/officeDocument/2006/relationships/font" Target="fonts/RobotoThin-regular.fntdata"/><Relationship Id="rId35" Type="http://schemas.openxmlformats.org/officeDocument/2006/relationships/font" Target="fonts/RobotoThin-boldItalic.fntdata"/><Relationship Id="rId34" Type="http://schemas.openxmlformats.org/officeDocument/2006/relationships/font" Target="fonts/RobotoThin-italic.fntdata"/><Relationship Id="rId37" Type="http://schemas.openxmlformats.org/officeDocument/2006/relationships/font" Target="fonts/Roboto-bold.fntdata"/><Relationship Id="rId36" Type="http://schemas.openxmlformats.org/officeDocument/2006/relationships/font" Target="fonts/Roboto-regular.fntdata"/><Relationship Id="rId39" Type="http://schemas.openxmlformats.org/officeDocument/2006/relationships/font" Target="fonts/Roboto-boldItalic.fntdata"/><Relationship Id="rId38" Type="http://schemas.openxmlformats.org/officeDocument/2006/relationships/font" Target="fonts/Roboto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HelveticaNeueLight-boldItalic.fntdata"/><Relationship Id="rId50" Type="http://schemas.openxmlformats.org/officeDocument/2006/relationships/font" Target="fonts/HelveticaNeueLigh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earch.creativecommons.org/photos/6e63331f-944b-4d61-8df3-5df190d63751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earch.creativecommons.org/photos/6e63331f-944b-4d61-8df3-5df190d63751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4ca29c6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4ca29c6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1681c17f5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a1681c17f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a1681c17f5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a1681c17f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419309385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419309385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5419309385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5419309385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5419309385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5419309385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would say as of today (whenever you record it), this is what the high-level differences are. For example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*How many ops --&gt; 50 (but that could be because of eng resources)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*Delegation to accelerators --&gt; Its no because microcontroller don't have accelerators yet. If we have microNPU, I don't see why the accelerator driver code can't be integrated within TFLite Micro.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5419309385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5419309385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would say as of today (whenever you record it), this is what the high-level differences are. For example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*How many ops --&gt; 50 (but that could be because of eng resources)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*Delegation to accelerators --&gt; Its no because microcontroller don't have accelerators yet. If we have microNPU, I don't see why the accelerator driver code can't be integrated within TFLite Micro.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5419309385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5419309385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would say as of today (whenever you record it), this is what the high-level differences are. For example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*How many ops --&gt; 50 (but that could be because of eng resources)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*Delegation to accelerators --&gt; Its no because microcontroller don't have accelerators yet. If we have microNPU, I don't see why the accelerator driver code can't be integrated within TFLite Micro.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419309385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419309385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would say as of today (whenever you record it), this is what the high-level differences are. For example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*How many ops --&gt; 50 (but that could be because of eng resources)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*Delegation to accelerators --&gt; Its no because microcontroller don't have accelerators yet. If we have microNPU, I don't see why the accelerator driver code can't be integrated within TFLite Micro.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419309385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419309385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5419309385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5419309385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would say as of today (whenever you record it), this is what the high-level differences are. For example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*How many ops --&gt; 50 (but that could be because of eng resources)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*Delegation to accelerators --&gt; Its no because microcontroller don't have accelerators yet. If we have microNPU, I don't see why the accelerator driver code can't be integrated within TFLite Micro.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1681c17f5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1681c17f5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5419309385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5419309385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would say as of today (whenever you record it), this is what the high-level differences are. For example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*How many ops --&gt; 50 (but that could be because of eng resources)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*Delegation to accelerators --&gt; Its no because microcontroller don't have accelerators yet. If we have microNPU, I don't see why the accelerator driver code can't be integrated within TFLite Micro.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5419309385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5419309385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would say as of today (whenever you record it), this is what the high-level differences are. For example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*How many ops --&gt; 50 (but that could be because of eng resources)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*Delegation to accelerators --&gt; Its no because microcontroller don't have accelerators yet. If we have microNPU, I don't see why the accelerator driver code can't be integrated within TFLite Micro.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5419309385_0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5419309385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b30837a4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b30837a4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would say as of today (whenever you record it), this is what the high-level differences are. For example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*How many ops --&gt; 50 (but that could be because of eng resources)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*Delegation to accelerators --&gt; Its no because microcontroller don't have accelerators yet. If we have microNPU, I don't see why the accelerator driver code can't be integrated within TFLite Micro.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5419309385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5419309385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would say as of today (whenever you record it), this is what the high-level differences are. For example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*How many ops --&gt; 50 (but that could be because of eng resources)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*Delegation to accelerators --&gt; Its no because microcontroller don't have accelerators yet. If we have microNPU, I don't see why the accelerator driver code can't be integrated within TFLite Micro.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5419309385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5419309385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 would say as of today (whenever you record it), this is what the high-level differences are. For example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*How many ops --&gt; 50 (but that could be because of eng resources)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*Delegation to accelerators --&gt; Its no because microcontroller don't have accelerators yet. If we have microNPU, I don't see why the accelerator driver code can't be integrated within TFLite Micro.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5419309385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5419309385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1681c17f5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1681c17f5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1681c17f5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a1681c17f5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https://commons.wikimedia.org/wiki/File:TensorFlow_Logo_with_text.png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1681c17f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a1681c17f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1A73E8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https://search.creativecommons.org/photos/6e63331f-944b-4d61-8df3-5df190d63751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a1681c17f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a1681c17f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1A73E8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https://search.creativecommons.org/photos/6e63331f-944b-4d61-8df3-5df190d63751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1681c17f5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a1681c17f5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a1681c17f5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a1681c17f5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a1681c17f5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a1681c17f5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Crimson">
  <p:cSld name="CUSTOM">
    <p:bg>
      <p:bgPr>
        <a:solidFill>
          <a:srgbClr val="A51C30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" y="4524000"/>
            <a:ext cx="9144000" cy="61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0" name="Google Shape;10;p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oogle Sans"/>
              <a:buNone/>
              <a:defRPr b="0" i="0" sz="44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ox - Orange">
  <p:cSld name="TITLE_2_3_1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44500" y="1546975"/>
            <a:ext cx="39114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7" name="Google Shape;57;p11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8" name="Google Shape;58;p1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9" name="Google Shape;59;p11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60" name="Google Shape;60;p11"/>
          <p:cNvSpPr txBox="1"/>
          <p:nvPr>
            <p:ph idx="2" type="body"/>
          </p:nvPr>
        </p:nvSpPr>
        <p:spPr>
          <a:xfrm>
            <a:off x="4802775" y="1546975"/>
            <a:ext cx="39114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61" name="Google Shape;61;p11"/>
          <p:cNvSpPr txBox="1"/>
          <p:nvPr/>
        </p:nvSpPr>
        <p:spPr>
          <a:xfrm>
            <a:off x="6627000" y="3606900"/>
            <a:ext cx="2517000" cy="153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/>
        </p:nvSpPr>
        <p:spPr>
          <a:xfrm>
            <a:off x="6627000" y="3606900"/>
            <a:ext cx="2517000" cy="153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screen">
  <p:cSld name="Blank_4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/>
          <p:nvPr/>
        </p:nvSpPr>
        <p:spPr>
          <a:xfrm>
            <a:off x="6627000" y="3606900"/>
            <a:ext cx="2517000" cy="153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-18050" y="0"/>
            <a:ext cx="91620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3000"/>
              <a:t>Fullscreen</a:t>
            </a:r>
            <a:endParaRPr b="1" sz="3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3000"/>
              <a:t>Show Presenter</a:t>
            </a:r>
            <a:endParaRPr b="1" i="0" sz="30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rimson">
  <p:cSld name="TITLE_2_2_1">
    <p:bg>
      <p:bgPr>
        <a:solidFill>
          <a:srgbClr val="F1F3F4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-18050" y="0"/>
            <a:ext cx="4589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44501" y="17187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type="title"/>
          </p:nvPr>
        </p:nvSpPr>
        <p:spPr>
          <a:xfrm>
            <a:off x="344500" y="603900"/>
            <a:ext cx="38646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1" name="Google Shape;71;p1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2" name="Google Shape;72;p14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Crimson Flip">
  <p:cSld name="TITLE_2_2_1_2">
    <p:bg>
      <p:bgPr>
        <a:solidFill>
          <a:srgbClr val="F1F3F4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/>
          <p:nvPr/>
        </p:nvSpPr>
        <p:spPr>
          <a:xfrm>
            <a:off x="-18050" y="0"/>
            <a:ext cx="4589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4992701" y="17187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type="title"/>
          </p:nvPr>
        </p:nvSpPr>
        <p:spPr>
          <a:xfrm>
            <a:off x="4992700" y="603900"/>
            <a:ext cx="3864600" cy="9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77" name="Google Shape;77;p15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Orange">
  <p:cSld name="TITLE_2_2_1_1">
    <p:bg>
      <p:bgPr>
        <a:solidFill>
          <a:srgbClr val="F1F3F4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>
            <a:off x="-18050" y="0"/>
            <a:ext cx="4589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44501" y="17187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1" name="Google Shape;81;p16"/>
          <p:cNvSpPr txBox="1"/>
          <p:nvPr>
            <p:ph type="title"/>
          </p:nvPr>
        </p:nvSpPr>
        <p:spPr>
          <a:xfrm>
            <a:off x="344500" y="603900"/>
            <a:ext cx="3864600" cy="9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2" name="Google Shape;82;p1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3" name="Google Shape;83;p16"/>
          <p:cNvSpPr txBox="1"/>
          <p:nvPr>
            <p:ph idx="2" type="body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Google Sans"/>
              <a:buNone/>
              <a:defRPr i="0" sz="600" u="none" cap="none" strike="noStrike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Orange Flip">
  <p:cSld name="TITLE_2_2_1_1_1">
    <p:bg>
      <p:bgPr>
        <a:solidFill>
          <a:srgbClr val="F1F3F4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>
            <a:off x="-18050" y="0"/>
            <a:ext cx="4589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4992701" y="17187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7" name="Google Shape;87;p17"/>
          <p:cNvSpPr txBox="1"/>
          <p:nvPr>
            <p:ph type="title"/>
          </p:nvPr>
        </p:nvSpPr>
        <p:spPr>
          <a:xfrm>
            <a:off x="4992700" y="603900"/>
            <a:ext cx="3864600" cy="9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 Light"/>
              <a:buNone/>
              <a:defRPr b="0" i="0" sz="30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88" name="Google Shape;88;p1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 Color Grey - Blank">
  <p:cSld name="Blank_3">
    <p:bg>
      <p:bgPr>
        <a:solidFill>
          <a:srgbClr val="F1F3F4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/>
          <p:nvPr/>
        </p:nvSpPr>
        <p:spPr>
          <a:xfrm>
            <a:off x="-18050" y="0"/>
            <a:ext cx="4589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- Crimson">
  <p:cSld name="CUSTOM_2_1_1"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3" name="Google Shape;93;p19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A51C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9"/>
          <p:cNvSpPr txBox="1"/>
          <p:nvPr>
            <p:ph idx="1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AA0A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95" name="Google Shape;95;p19"/>
          <p:cNvSpPr txBox="1"/>
          <p:nvPr>
            <p:ph idx="2" type="subTitle"/>
          </p:nvPr>
        </p:nvSpPr>
        <p:spPr>
          <a:xfrm>
            <a:off x="422950" y="2984175"/>
            <a:ext cx="78012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Slide - Orange">
  <p:cSld name="CUSTOM_2_1_1_1"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idx="1" type="subTitle"/>
          </p:nvPr>
        </p:nvSpPr>
        <p:spPr>
          <a:xfrm>
            <a:off x="422950" y="2984175"/>
            <a:ext cx="78012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9" name="Google Shape;99;p20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fmla="val 50000" name="adj"/>
            </a:avLst>
          </a:pr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0"/>
          <p:cNvSpPr txBox="1"/>
          <p:nvPr>
            <p:ph idx="2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AA0A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01" name="Google Shape;101;p20"/>
          <p:cNvSpPr txBox="1"/>
          <p:nvPr/>
        </p:nvSpPr>
        <p:spPr>
          <a:xfrm>
            <a:off x="6627000" y="3606900"/>
            <a:ext cx="2517000" cy="153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- Orange">
  <p:cSld name="CUSTOM_1">
    <p:bg>
      <p:bgPr>
        <a:solidFill>
          <a:srgbClr val="EA8600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0" y="4524000"/>
            <a:ext cx="9144000" cy="619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4" name="Google Shape;14;p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cap="flat" cmpd="sng" w="254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5" name="Google Shape;15;p3"/>
          <p:cNvSpPr txBox="1"/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Google Sans"/>
              <a:buNone/>
              <a:defRPr b="0" i="0" sz="4400" u="none" cap="none" strike="noStrik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b="0" i="0" sz="3600" u="none" cap="none" strike="noStrik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Crimson">
  <p:cSld name="TITLE_2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" name="Google Shape;18;p4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9" name="Google Shape;19;p4"/>
          <p:cNvSpPr txBox="1"/>
          <p:nvPr/>
        </p:nvSpPr>
        <p:spPr>
          <a:xfrm>
            <a:off x="6583300" y="3580550"/>
            <a:ext cx="2560800" cy="156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Orange">
  <p:cSld name="TITLE_2_4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" name="Google Shape;22;p5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3" name="Google Shape;23;p5"/>
          <p:cNvSpPr txBox="1"/>
          <p:nvPr/>
        </p:nvSpPr>
        <p:spPr>
          <a:xfrm>
            <a:off x="6627000" y="3606900"/>
            <a:ext cx="2517000" cy="153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Box - Crimson">
  <p:cSld name="TITLE_2_3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/>
          <p:nvPr/>
        </p:nvSpPr>
        <p:spPr>
          <a:xfrm>
            <a:off x="426300" y="264375"/>
            <a:ext cx="77970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" name="Google Shape;26;p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7" name="Google Shape;27;p6"/>
          <p:cNvSpPr txBox="1"/>
          <p:nvPr/>
        </p:nvSpPr>
        <p:spPr>
          <a:xfrm>
            <a:off x="6627000" y="3606900"/>
            <a:ext cx="2517000" cy="153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344500" y="1556575"/>
            <a:ext cx="39666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Box - Orange">
  <p:cSld name="TITLE_2_3_4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44500" y="1556575"/>
            <a:ext cx="39666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2" name="Google Shape;32;p7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" name="Google Shape;33;p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4" name="Google Shape;34;p7"/>
          <p:cNvSpPr txBox="1"/>
          <p:nvPr/>
        </p:nvSpPr>
        <p:spPr>
          <a:xfrm>
            <a:off x="6627000" y="3606900"/>
            <a:ext cx="2517000" cy="153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5" name="Google Shape;35;p7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Box - Crimson 1">
  <p:cSld name="TITLE_2_3_3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idx="1" type="body"/>
          </p:nvPr>
        </p:nvSpPr>
        <p:spPr>
          <a:xfrm>
            <a:off x="344500" y="1546975"/>
            <a:ext cx="84477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38" name="Google Shape;38;p8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9" name="Google Shape;39;p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6545400" y="3523725"/>
            <a:ext cx="2598600" cy="1619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Box - Orange">
  <p:cSld name="TITLE_2_3_2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idx="1" type="body"/>
          </p:nvPr>
        </p:nvSpPr>
        <p:spPr>
          <a:xfrm>
            <a:off x="344500" y="1546975"/>
            <a:ext cx="84477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44" name="Google Shape;44;p9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5" name="Google Shape;45;p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6" name="Google Shape;46;p9"/>
          <p:cNvSpPr txBox="1"/>
          <p:nvPr/>
        </p:nvSpPr>
        <p:spPr>
          <a:xfrm>
            <a:off x="6627000" y="3606900"/>
            <a:ext cx="2517000" cy="153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7" name="Google Shape;47;p9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ox - Crimson">
  <p:cSld name="TITLE_2_3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44500" y="1546975"/>
            <a:ext cx="39114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0" name="Google Shape;50;p10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1" name="Google Shape;51;p1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A51C30"/>
          </a:solidFill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r>
              <a:t/>
            </a:r>
            <a:endParaRPr b="0" i="0" sz="1200" u="none" cap="none" strike="noStrik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52" name="Google Shape;52;p10"/>
          <p:cNvSpPr txBox="1"/>
          <p:nvPr>
            <p:ph idx="2" type="body"/>
          </p:nvPr>
        </p:nvSpPr>
        <p:spPr>
          <a:xfrm>
            <a:off x="4802775" y="1546975"/>
            <a:ext cx="3911400" cy="3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●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○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800"/>
              <a:buFont typeface="Google Sans"/>
              <a:buChar char="■"/>
              <a:defRPr i="0" u="none" cap="none" strike="noStrike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3" name="Google Shape;53;p10"/>
          <p:cNvSpPr txBox="1"/>
          <p:nvPr/>
        </p:nvSpPr>
        <p:spPr>
          <a:xfrm>
            <a:off x="6627000" y="3606900"/>
            <a:ext cx="2517000" cy="1536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Leave space for headshot</a:t>
            </a:r>
            <a:endParaRPr b="1" sz="17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4" name="Google Shape;54;p10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 Light"/>
              <a:buNone/>
              <a:defRPr b="0" i="0" sz="36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1800"/>
              <a:buFont typeface="Google Sans"/>
              <a:buChar char="•"/>
              <a:defRPr i="0" sz="1800" u="none" cap="none" strike="noStrike">
                <a:solidFill>
                  <a:srgbClr val="80868B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3000"/>
              <a:buFont typeface="Google Sans"/>
              <a:buNone/>
              <a:defRPr b="0" i="0" sz="3000" u="none" cap="none" strike="noStrik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Helvetica Neue Light"/>
              <a:buNone/>
              <a:defRPr b="0" i="0" sz="43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idx="2" type="subTitle"/>
          </p:nvPr>
        </p:nvSpPr>
        <p:spPr>
          <a:xfrm>
            <a:off x="422950" y="2984175"/>
            <a:ext cx="78012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1"/>
          <p:cNvSpPr txBox="1"/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Inference Engine: </a:t>
            </a:r>
            <a:br>
              <a:rPr lang="en"/>
            </a:br>
            <a:r>
              <a:rPr lang="en"/>
              <a:t>TF vs. TFLite</a:t>
            </a:r>
            <a:endParaRPr/>
          </a:p>
        </p:txBody>
      </p:sp>
      <p:sp>
        <p:nvSpPr>
          <p:cNvPr id="108" name="Google Shape;108;p21"/>
          <p:cNvSpPr txBox="1"/>
          <p:nvPr>
            <p:ph idx="1" type="subTitle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/>
          <p:nvPr/>
        </p:nvSpPr>
        <p:spPr>
          <a:xfrm>
            <a:off x="3932753" y="802875"/>
            <a:ext cx="1206600" cy="84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30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985715" y="891038"/>
            <a:ext cx="1100676" cy="67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0"/>
          <p:cNvSpPr/>
          <p:nvPr/>
        </p:nvSpPr>
        <p:spPr>
          <a:xfrm>
            <a:off x="6305603" y="802863"/>
            <a:ext cx="1206600" cy="84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30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6358565" y="968200"/>
            <a:ext cx="1100676" cy="51598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0"/>
          <p:cNvSpPr txBox="1"/>
          <p:nvPr/>
        </p:nvSpPr>
        <p:spPr>
          <a:xfrm>
            <a:off x="344500" y="264375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Key Differences</a:t>
            </a:r>
            <a:endParaRPr sz="30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8" name="Google Shape;258;p30"/>
          <p:cNvSpPr txBox="1"/>
          <p:nvPr/>
        </p:nvSpPr>
        <p:spPr>
          <a:xfrm>
            <a:off x="1419615" y="1641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Topology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9" name="Google Shape;259;p30"/>
          <p:cNvSpPr txBox="1"/>
          <p:nvPr/>
        </p:nvSpPr>
        <p:spPr>
          <a:xfrm>
            <a:off x="1419490" y="2103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Weights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0" name="Google Shape;260;p30"/>
          <p:cNvSpPr txBox="1"/>
          <p:nvPr/>
        </p:nvSpPr>
        <p:spPr>
          <a:xfrm>
            <a:off x="1298229" y="2565525"/>
            <a:ext cx="1573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Binary Size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1" name="Google Shape;261;p30"/>
          <p:cNvSpPr txBox="1"/>
          <p:nvPr/>
        </p:nvSpPr>
        <p:spPr>
          <a:xfrm>
            <a:off x="1199453" y="3027525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Distributed Compute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2" name="Google Shape;262;p30"/>
          <p:cNvSpPr txBox="1"/>
          <p:nvPr/>
        </p:nvSpPr>
        <p:spPr>
          <a:xfrm>
            <a:off x="1030106" y="3794325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Developer Background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3" name="Google Shape;263;p30"/>
          <p:cNvSpPr txBox="1"/>
          <p:nvPr/>
        </p:nvSpPr>
        <p:spPr>
          <a:xfrm>
            <a:off x="3810190" y="1641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Variable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4" name="Google Shape;264;p30"/>
          <p:cNvSpPr txBox="1"/>
          <p:nvPr/>
        </p:nvSpPr>
        <p:spPr>
          <a:xfrm>
            <a:off x="3810065" y="2103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Variable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5" name="Google Shape;265;p30"/>
          <p:cNvSpPr txBox="1"/>
          <p:nvPr/>
        </p:nvSpPr>
        <p:spPr>
          <a:xfrm>
            <a:off x="3700253" y="2565525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Unimportant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6" name="Google Shape;266;p30"/>
          <p:cNvSpPr txBox="1"/>
          <p:nvPr/>
        </p:nvSpPr>
        <p:spPr>
          <a:xfrm>
            <a:off x="3700253" y="3180188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Needed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" name="Google Shape;267;p30"/>
          <p:cNvSpPr txBox="1"/>
          <p:nvPr/>
        </p:nvSpPr>
        <p:spPr>
          <a:xfrm>
            <a:off x="3638306" y="3786863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ML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Researcher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8" name="Google Shape;268;p30"/>
          <p:cNvSpPr txBox="1"/>
          <p:nvPr/>
        </p:nvSpPr>
        <p:spPr>
          <a:xfrm>
            <a:off x="6183053" y="1649500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Fixed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9" name="Google Shape;269;p30"/>
          <p:cNvSpPr txBox="1"/>
          <p:nvPr/>
        </p:nvSpPr>
        <p:spPr>
          <a:xfrm>
            <a:off x="6182928" y="2111500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Fixed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0" name="Google Shape;270;p30"/>
          <p:cNvSpPr txBox="1"/>
          <p:nvPr/>
        </p:nvSpPr>
        <p:spPr>
          <a:xfrm>
            <a:off x="6122291" y="2573500"/>
            <a:ext cx="1573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High Priority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1" name="Google Shape;271;p30"/>
          <p:cNvSpPr txBox="1"/>
          <p:nvPr/>
        </p:nvSpPr>
        <p:spPr>
          <a:xfrm>
            <a:off x="6073115" y="3042250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Not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Needed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72" name="Google Shape;272;p30"/>
          <p:cNvSpPr txBox="1"/>
          <p:nvPr/>
        </p:nvSpPr>
        <p:spPr>
          <a:xfrm>
            <a:off x="6011169" y="3794838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Application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Developer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73" name="Google Shape;273;p30"/>
          <p:cNvCxnSpPr/>
          <p:nvPr/>
        </p:nvCxnSpPr>
        <p:spPr>
          <a:xfrm>
            <a:off x="3385253" y="1121825"/>
            <a:ext cx="0" cy="366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30"/>
          <p:cNvCxnSpPr/>
          <p:nvPr/>
        </p:nvCxnSpPr>
        <p:spPr>
          <a:xfrm>
            <a:off x="5725040" y="1121825"/>
            <a:ext cx="0" cy="366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1"/>
          <p:cNvSpPr/>
          <p:nvPr/>
        </p:nvSpPr>
        <p:spPr>
          <a:xfrm>
            <a:off x="3932753" y="802875"/>
            <a:ext cx="1206600" cy="84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31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985715" y="891038"/>
            <a:ext cx="1100676" cy="67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1"/>
          <p:cNvSpPr/>
          <p:nvPr/>
        </p:nvSpPr>
        <p:spPr>
          <a:xfrm>
            <a:off x="6305603" y="802863"/>
            <a:ext cx="1206600" cy="84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31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6358565" y="968200"/>
            <a:ext cx="1100676" cy="51598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1"/>
          <p:cNvSpPr txBox="1"/>
          <p:nvPr/>
        </p:nvSpPr>
        <p:spPr>
          <a:xfrm>
            <a:off x="344500" y="264375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Key Differences</a:t>
            </a:r>
            <a:endParaRPr sz="30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4" name="Google Shape;284;p31"/>
          <p:cNvSpPr txBox="1"/>
          <p:nvPr/>
        </p:nvSpPr>
        <p:spPr>
          <a:xfrm>
            <a:off x="1419615" y="1641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Topology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5" name="Google Shape;285;p31"/>
          <p:cNvSpPr txBox="1"/>
          <p:nvPr/>
        </p:nvSpPr>
        <p:spPr>
          <a:xfrm>
            <a:off x="1419490" y="2103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Weights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6" name="Google Shape;286;p31"/>
          <p:cNvSpPr txBox="1"/>
          <p:nvPr/>
        </p:nvSpPr>
        <p:spPr>
          <a:xfrm>
            <a:off x="1298229" y="2565525"/>
            <a:ext cx="1573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Binary Size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7" name="Google Shape;287;p31"/>
          <p:cNvSpPr txBox="1"/>
          <p:nvPr/>
        </p:nvSpPr>
        <p:spPr>
          <a:xfrm>
            <a:off x="1199453" y="3027525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Distributed Compute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8" name="Google Shape;288;p31"/>
          <p:cNvSpPr txBox="1"/>
          <p:nvPr/>
        </p:nvSpPr>
        <p:spPr>
          <a:xfrm>
            <a:off x="1030106" y="3794325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Developer Background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9" name="Google Shape;289;p31"/>
          <p:cNvSpPr txBox="1"/>
          <p:nvPr/>
        </p:nvSpPr>
        <p:spPr>
          <a:xfrm>
            <a:off x="3810190" y="1641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Variable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0" name="Google Shape;290;p31"/>
          <p:cNvSpPr txBox="1"/>
          <p:nvPr/>
        </p:nvSpPr>
        <p:spPr>
          <a:xfrm>
            <a:off x="3810065" y="2103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Variable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1" name="Google Shape;291;p31"/>
          <p:cNvSpPr txBox="1"/>
          <p:nvPr/>
        </p:nvSpPr>
        <p:spPr>
          <a:xfrm>
            <a:off x="3700253" y="2565525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Unimportant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2" name="Google Shape;292;p31"/>
          <p:cNvSpPr txBox="1"/>
          <p:nvPr/>
        </p:nvSpPr>
        <p:spPr>
          <a:xfrm>
            <a:off x="3700253" y="3180188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Needed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3" name="Google Shape;293;p31"/>
          <p:cNvSpPr txBox="1"/>
          <p:nvPr/>
        </p:nvSpPr>
        <p:spPr>
          <a:xfrm>
            <a:off x="3638306" y="3786863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ML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Researcher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4" name="Google Shape;294;p31"/>
          <p:cNvSpPr txBox="1"/>
          <p:nvPr/>
        </p:nvSpPr>
        <p:spPr>
          <a:xfrm>
            <a:off x="6183053" y="1649500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Fixed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5" name="Google Shape;295;p31"/>
          <p:cNvSpPr txBox="1"/>
          <p:nvPr/>
        </p:nvSpPr>
        <p:spPr>
          <a:xfrm>
            <a:off x="6182928" y="2111500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Fixed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6" name="Google Shape;296;p31"/>
          <p:cNvSpPr txBox="1"/>
          <p:nvPr/>
        </p:nvSpPr>
        <p:spPr>
          <a:xfrm>
            <a:off x="6122291" y="2573500"/>
            <a:ext cx="1573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High Priority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7" name="Google Shape;297;p31"/>
          <p:cNvSpPr txBox="1"/>
          <p:nvPr/>
        </p:nvSpPr>
        <p:spPr>
          <a:xfrm>
            <a:off x="6073115" y="3042250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Not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Needed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98" name="Google Shape;298;p31"/>
          <p:cNvSpPr txBox="1"/>
          <p:nvPr/>
        </p:nvSpPr>
        <p:spPr>
          <a:xfrm>
            <a:off x="6011169" y="3794838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Application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Developer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99" name="Google Shape;299;p31"/>
          <p:cNvCxnSpPr/>
          <p:nvPr/>
        </p:nvCxnSpPr>
        <p:spPr>
          <a:xfrm>
            <a:off x="3385253" y="1121825"/>
            <a:ext cx="0" cy="366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31"/>
          <p:cNvCxnSpPr/>
          <p:nvPr/>
        </p:nvCxnSpPr>
        <p:spPr>
          <a:xfrm>
            <a:off x="5725040" y="1121825"/>
            <a:ext cx="0" cy="366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2"/>
          <p:cNvSpPr/>
          <p:nvPr/>
        </p:nvSpPr>
        <p:spPr>
          <a:xfrm>
            <a:off x="55732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Hardware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6" name="Google Shape;306;p32"/>
          <p:cNvSpPr/>
          <p:nvPr/>
        </p:nvSpPr>
        <p:spPr>
          <a:xfrm>
            <a:off x="20326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Model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7" name="Google Shape;307;p32"/>
          <p:cNvSpPr/>
          <p:nvPr/>
        </p:nvSpPr>
        <p:spPr>
          <a:xfrm>
            <a:off x="38029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Software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08" name="Google Shape;308;p32"/>
          <p:cNvSpPr/>
          <p:nvPr/>
        </p:nvSpPr>
        <p:spPr>
          <a:xfrm>
            <a:off x="2832301" y="1396400"/>
            <a:ext cx="3479400" cy="774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TF vs. TF Lite</a:t>
            </a:r>
            <a:endParaRPr b="1" sz="18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09" name="Google Shape;309;p32"/>
          <p:cNvCxnSpPr>
            <a:stCxn id="308" idx="2"/>
            <a:endCxn id="306" idx="0"/>
          </p:cNvCxnSpPr>
          <p:nvPr/>
        </p:nvCxnSpPr>
        <p:spPr>
          <a:xfrm rot="5400000">
            <a:off x="3286351" y="1686650"/>
            <a:ext cx="801000" cy="17703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0" name="Google Shape;310;p32"/>
          <p:cNvCxnSpPr>
            <a:stCxn id="308" idx="2"/>
            <a:endCxn id="305" idx="0"/>
          </p:cNvCxnSpPr>
          <p:nvPr/>
        </p:nvCxnSpPr>
        <p:spPr>
          <a:xfrm flipH="1" rot="-5400000">
            <a:off x="5056651" y="1686650"/>
            <a:ext cx="801000" cy="17703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1" name="Google Shape;311;p32"/>
          <p:cNvCxnSpPr>
            <a:stCxn id="307" idx="0"/>
            <a:endCxn id="308" idx="2"/>
          </p:cNvCxnSpPr>
          <p:nvPr/>
        </p:nvCxnSpPr>
        <p:spPr>
          <a:xfrm rot="10800000">
            <a:off x="4571998" y="2171221"/>
            <a:ext cx="0" cy="80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/>
          <p:nvPr/>
        </p:nvSpPr>
        <p:spPr>
          <a:xfrm>
            <a:off x="55732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Hardware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7" name="Google Shape;317;p33"/>
          <p:cNvSpPr/>
          <p:nvPr/>
        </p:nvSpPr>
        <p:spPr>
          <a:xfrm>
            <a:off x="20326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Model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8" name="Google Shape;318;p33"/>
          <p:cNvSpPr/>
          <p:nvPr/>
        </p:nvSpPr>
        <p:spPr>
          <a:xfrm>
            <a:off x="38029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Software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9" name="Google Shape;319;p33"/>
          <p:cNvSpPr/>
          <p:nvPr/>
        </p:nvSpPr>
        <p:spPr>
          <a:xfrm>
            <a:off x="2832301" y="1396400"/>
            <a:ext cx="3479400" cy="774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TF vs. TF Lite</a:t>
            </a:r>
            <a:endParaRPr b="1" sz="18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20" name="Google Shape;320;p33"/>
          <p:cNvCxnSpPr>
            <a:stCxn id="319" idx="2"/>
            <a:endCxn id="317" idx="0"/>
          </p:cNvCxnSpPr>
          <p:nvPr/>
        </p:nvCxnSpPr>
        <p:spPr>
          <a:xfrm rot="5400000">
            <a:off x="3286351" y="1686650"/>
            <a:ext cx="801000" cy="17703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33"/>
          <p:cNvCxnSpPr>
            <a:stCxn id="319" idx="2"/>
            <a:endCxn id="316" idx="0"/>
          </p:cNvCxnSpPr>
          <p:nvPr/>
        </p:nvCxnSpPr>
        <p:spPr>
          <a:xfrm flipH="1" rot="-5400000">
            <a:off x="5056651" y="1686650"/>
            <a:ext cx="801000" cy="17703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33"/>
          <p:cNvCxnSpPr>
            <a:stCxn id="318" idx="0"/>
            <a:endCxn id="319" idx="2"/>
          </p:cNvCxnSpPr>
          <p:nvPr/>
        </p:nvCxnSpPr>
        <p:spPr>
          <a:xfrm rot="10800000">
            <a:off x="4571998" y="2171221"/>
            <a:ext cx="0" cy="80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4"/>
          <p:cNvSpPr/>
          <p:nvPr/>
        </p:nvSpPr>
        <p:spPr>
          <a:xfrm>
            <a:off x="4725856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4"/>
          <p:cNvSpPr/>
          <p:nvPr/>
        </p:nvSpPr>
        <p:spPr>
          <a:xfrm>
            <a:off x="2865218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29" name="Google Shape;329;p34"/>
          <p:cNvGraphicFramePr/>
          <p:nvPr/>
        </p:nvGraphicFramePr>
        <p:xfrm>
          <a:off x="815150" y="970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{909599FB-71C9-4D33-B66A-89FF226CFB7A}</a:tableStyleId>
              </a:tblPr>
              <a:tblGrid>
                <a:gridCol w="1878425"/>
                <a:gridCol w="1878425"/>
                <a:gridCol w="1878425"/>
                <a:gridCol w="1878425"/>
              </a:tblGrid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Training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330" name="Google Shape;330;p34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278210" y="888719"/>
            <a:ext cx="723219" cy="44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4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084524" y="913946"/>
            <a:ext cx="831873" cy="389961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4"/>
          <p:cNvSpPr/>
          <p:nvPr/>
        </p:nvSpPr>
        <p:spPr>
          <a:xfrm>
            <a:off x="6586468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3" name="Google Shape;333;p34"/>
          <p:cNvPicPr preferRelativeResize="0"/>
          <p:nvPr/>
        </p:nvPicPr>
        <p:blipFill rotWithShape="1">
          <a:blip r:embed="rId4">
            <a:alphaModFix/>
          </a:blip>
          <a:srcRect b="11419" l="5992" r="6018" t="60195"/>
          <a:stretch/>
        </p:blipFill>
        <p:spPr>
          <a:xfrm>
            <a:off x="6761753" y="1159085"/>
            <a:ext cx="831876" cy="1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34"/>
          <p:cNvPicPr preferRelativeResize="0"/>
          <p:nvPr/>
        </p:nvPicPr>
        <p:blipFill rotWithShape="1">
          <a:blip r:embed="rId4">
            <a:alphaModFix/>
          </a:blip>
          <a:srcRect b="38405" l="34518" r="33909" t="14319"/>
          <a:stretch/>
        </p:blipFill>
        <p:spPr>
          <a:xfrm>
            <a:off x="7211817" y="907679"/>
            <a:ext cx="298500" cy="2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4"/>
          <p:cNvSpPr txBox="1"/>
          <p:nvPr/>
        </p:nvSpPr>
        <p:spPr>
          <a:xfrm>
            <a:off x="7504202" y="1137990"/>
            <a:ext cx="65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35F69"/>
                </a:solidFill>
                <a:latin typeface="Roboto Thin"/>
                <a:ea typeface="Roboto Thin"/>
                <a:cs typeface="Roboto Thin"/>
                <a:sym typeface="Roboto Thin"/>
              </a:rPr>
              <a:t>Micro</a:t>
            </a:r>
            <a:endParaRPr sz="950">
              <a:solidFill>
                <a:srgbClr val="535F6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5"/>
          <p:cNvSpPr/>
          <p:nvPr/>
        </p:nvSpPr>
        <p:spPr>
          <a:xfrm>
            <a:off x="4725856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5"/>
          <p:cNvSpPr/>
          <p:nvPr/>
        </p:nvSpPr>
        <p:spPr>
          <a:xfrm>
            <a:off x="2865218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42" name="Google Shape;342;p35"/>
          <p:cNvGraphicFramePr/>
          <p:nvPr/>
        </p:nvGraphicFramePr>
        <p:xfrm>
          <a:off x="815150" y="970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{909599FB-71C9-4D33-B66A-89FF226CFB7A}</a:tableStyleId>
              </a:tblPr>
              <a:tblGrid>
                <a:gridCol w="1878425"/>
                <a:gridCol w="1878425"/>
                <a:gridCol w="1878425"/>
                <a:gridCol w="1878425"/>
              </a:tblGrid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Training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81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Inference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(but inefficient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on edge)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(and efficient)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(and even 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more</a:t>
                      </a: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efficient)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343" name="Google Shape;343;p35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278210" y="888719"/>
            <a:ext cx="723219" cy="44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5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084524" y="913946"/>
            <a:ext cx="831873" cy="389961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5"/>
          <p:cNvSpPr/>
          <p:nvPr/>
        </p:nvSpPr>
        <p:spPr>
          <a:xfrm>
            <a:off x="6586468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6" name="Google Shape;346;p35"/>
          <p:cNvPicPr preferRelativeResize="0"/>
          <p:nvPr/>
        </p:nvPicPr>
        <p:blipFill rotWithShape="1">
          <a:blip r:embed="rId4">
            <a:alphaModFix/>
          </a:blip>
          <a:srcRect b="11419" l="5992" r="6018" t="60195"/>
          <a:stretch/>
        </p:blipFill>
        <p:spPr>
          <a:xfrm>
            <a:off x="6761753" y="1159085"/>
            <a:ext cx="831876" cy="1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5"/>
          <p:cNvPicPr preferRelativeResize="0"/>
          <p:nvPr/>
        </p:nvPicPr>
        <p:blipFill rotWithShape="1">
          <a:blip r:embed="rId4">
            <a:alphaModFix/>
          </a:blip>
          <a:srcRect b="38405" l="34518" r="33909" t="14319"/>
          <a:stretch/>
        </p:blipFill>
        <p:spPr>
          <a:xfrm>
            <a:off x="7211817" y="907679"/>
            <a:ext cx="298500" cy="2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5"/>
          <p:cNvSpPr txBox="1"/>
          <p:nvPr/>
        </p:nvSpPr>
        <p:spPr>
          <a:xfrm>
            <a:off x="7504202" y="1137990"/>
            <a:ext cx="65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35F69"/>
                </a:solidFill>
                <a:latin typeface="Roboto Thin"/>
                <a:ea typeface="Roboto Thin"/>
                <a:cs typeface="Roboto Thin"/>
                <a:sym typeface="Roboto Thin"/>
              </a:rPr>
              <a:t>Micro</a:t>
            </a:r>
            <a:endParaRPr sz="950">
              <a:solidFill>
                <a:srgbClr val="535F6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6"/>
          <p:cNvSpPr/>
          <p:nvPr/>
        </p:nvSpPr>
        <p:spPr>
          <a:xfrm>
            <a:off x="4725856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6"/>
          <p:cNvSpPr/>
          <p:nvPr/>
        </p:nvSpPr>
        <p:spPr>
          <a:xfrm>
            <a:off x="2865218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55" name="Google Shape;355;p36"/>
          <p:cNvGraphicFramePr/>
          <p:nvPr/>
        </p:nvGraphicFramePr>
        <p:xfrm>
          <a:off x="815150" y="970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{909599FB-71C9-4D33-B66A-89FF226CFB7A}</a:tableStyleId>
              </a:tblPr>
              <a:tblGrid>
                <a:gridCol w="1878425"/>
                <a:gridCol w="1878425"/>
                <a:gridCol w="1878425"/>
                <a:gridCol w="1878425"/>
              </a:tblGrid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Training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81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Inference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(but inefficient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on edge)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(and efficient)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(and even 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more</a:t>
                      </a: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efficient)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726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How Many Ops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~1400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~130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~50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356" name="Google Shape;356;p36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278210" y="888719"/>
            <a:ext cx="723219" cy="44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6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084524" y="913946"/>
            <a:ext cx="831873" cy="389961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6"/>
          <p:cNvSpPr/>
          <p:nvPr/>
        </p:nvSpPr>
        <p:spPr>
          <a:xfrm>
            <a:off x="6586468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9" name="Google Shape;359;p36"/>
          <p:cNvPicPr preferRelativeResize="0"/>
          <p:nvPr/>
        </p:nvPicPr>
        <p:blipFill rotWithShape="1">
          <a:blip r:embed="rId4">
            <a:alphaModFix/>
          </a:blip>
          <a:srcRect b="11419" l="5992" r="6018" t="60195"/>
          <a:stretch/>
        </p:blipFill>
        <p:spPr>
          <a:xfrm>
            <a:off x="6761753" y="1159085"/>
            <a:ext cx="831876" cy="1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36"/>
          <p:cNvPicPr preferRelativeResize="0"/>
          <p:nvPr/>
        </p:nvPicPr>
        <p:blipFill rotWithShape="1">
          <a:blip r:embed="rId4">
            <a:alphaModFix/>
          </a:blip>
          <a:srcRect b="38405" l="34518" r="33909" t="14319"/>
          <a:stretch/>
        </p:blipFill>
        <p:spPr>
          <a:xfrm>
            <a:off x="7211817" y="907679"/>
            <a:ext cx="298500" cy="2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36"/>
          <p:cNvSpPr txBox="1"/>
          <p:nvPr/>
        </p:nvSpPr>
        <p:spPr>
          <a:xfrm>
            <a:off x="7504202" y="1137990"/>
            <a:ext cx="65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35F69"/>
                </a:solidFill>
                <a:latin typeface="Roboto Thin"/>
                <a:ea typeface="Roboto Thin"/>
                <a:cs typeface="Roboto Thin"/>
                <a:sym typeface="Roboto Thin"/>
              </a:rPr>
              <a:t>Micro</a:t>
            </a:r>
            <a:endParaRPr sz="950">
              <a:solidFill>
                <a:srgbClr val="535F6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7"/>
          <p:cNvSpPr/>
          <p:nvPr/>
        </p:nvSpPr>
        <p:spPr>
          <a:xfrm>
            <a:off x="4725856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7"/>
          <p:cNvSpPr/>
          <p:nvPr/>
        </p:nvSpPr>
        <p:spPr>
          <a:xfrm>
            <a:off x="2865218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68" name="Google Shape;368;p37"/>
          <p:cNvGraphicFramePr/>
          <p:nvPr/>
        </p:nvGraphicFramePr>
        <p:xfrm>
          <a:off x="815150" y="970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{909599FB-71C9-4D33-B66A-89FF226CFB7A}</a:tableStyleId>
              </a:tblPr>
              <a:tblGrid>
                <a:gridCol w="1878425"/>
                <a:gridCol w="1878425"/>
                <a:gridCol w="1878425"/>
                <a:gridCol w="1878425"/>
              </a:tblGrid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Training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81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Inference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(but inefficient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on edge)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(and efficient)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(and even 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more</a:t>
                      </a:r>
                      <a:r>
                        <a:rPr i="1"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efficient)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726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How Many Ops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~1400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~130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~50</a:t>
                      </a:r>
                      <a:endParaRPr i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726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Native Quantization Tooling + Support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369" name="Google Shape;369;p37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278210" y="888719"/>
            <a:ext cx="723219" cy="44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7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084524" y="913946"/>
            <a:ext cx="831873" cy="389961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37"/>
          <p:cNvSpPr/>
          <p:nvPr/>
        </p:nvSpPr>
        <p:spPr>
          <a:xfrm>
            <a:off x="6586468" y="859622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2" name="Google Shape;372;p37"/>
          <p:cNvPicPr preferRelativeResize="0"/>
          <p:nvPr/>
        </p:nvPicPr>
        <p:blipFill rotWithShape="1">
          <a:blip r:embed="rId4">
            <a:alphaModFix/>
          </a:blip>
          <a:srcRect b="11419" l="5992" r="6018" t="60195"/>
          <a:stretch/>
        </p:blipFill>
        <p:spPr>
          <a:xfrm>
            <a:off x="6761753" y="1159085"/>
            <a:ext cx="831876" cy="1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7"/>
          <p:cNvPicPr preferRelativeResize="0"/>
          <p:nvPr/>
        </p:nvPicPr>
        <p:blipFill rotWithShape="1">
          <a:blip r:embed="rId4">
            <a:alphaModFix/>
          </a:blip>
          <a:srcRect b="38405" l="34518" r="33909" t="14319"/>
          <a:stretch/>
        </p:blipFill>
        <p:spPr>
          <a:xfrm>
            <a:off x="7211817" y="907679"/>
            <a:ext cx="298500" cy="2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37"/>
          <p:cNvSpPr txBox="1"/>
          <p:nvPr/>
        </p:nvSpPr>
        <p:spPr>
          <a:xfrm>
            <a:off x="7504202" y="1137990"/>
            <a:ext cx="65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35F69"/>
                </a:solidFill>
                <a:latin typeface="Roboto Thin"/>
                <a:ea typeface="Roboto Thin"/>
                <a:cs typeface="Roboto Thin"/>
                <a:sym typeface="Roboto Thin"/>
              </a:rPr>
              <a:t>Micro</a:t>
            </a:r>
            <a:endParaRPr sz="950">
              <a:solidFill>
                <a:srgbClr val="535F6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8"/>
          <p:cNvSpPr/>
          <p:nvPr/>
        </p:nvSpPr>
        <p:spPr>
          <a:xfrm>
            <a:off x="55732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Hardware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0" name="Google Shape;380;p38"/>
          <p:cNvSpPr/>
          <p:nvPr/>
        </p:nvSpPr>
        <p:spPr>
          <a:xfrm>
            <a:off x="20326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Model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1" name="Google Shape;381;p38"/>
          <p:cNvSpPr/>
          <p:nvPr/>
        </p:nvSpPr>
        <p:spPr>
          <a:xfrm>
            <a:off x="38029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Software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2" name="Google Shape;382;p38"/>
          <p:cNvSpPr/>
          <p:nvPr/>
        </p:nvSpPr>
        <p:spPr>
          <a:xfrm>
            <a:off x="2832301" y="1396400"/>
            <a:ext cx="3479400" cy="774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TF vs. TF Lite</a:t>
            </a:r>
            <a:endParaRPr b="1" sz="18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383" name="Google Shape;383;p38"/>
          <p:cNvCxnSpPr>
            <a:stCxn id="382" idx="2"/>
            <a:endCxn id="380" idx="0"/>
          </p:cNvCxnSpPr>
          <p:nvPr/>
        </p:nvCxnSpPr>
        <p:spPr>
          <a:xfrm rot="5400000">
            <a:off x="3286351" y="1686650"/>
            <a:ext cx="801000" cy="17703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38"/>
          <p:cNvCxnSpPr>
            <a:stCxn id="382" idx="2"/>
            <a:endCxn id="379" idx="0"/>
          </p:cNvCxnSpPr>
          <p:nvPr/>
        </p:nvCxnSpPr>
        <p:spPr>
          <a:xfrm flipH="1" rot="-5400000">
            <a:off x="5056651" y="1686650"/>
            <a:ext cx="801000" cy="17703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38"/>
          <p:cNvCxnSpPr>
            <a:stCxn id="381" idx="0"/>
            <a:endCxn id="382" idx="2"/>
          </p:cNvCxnSpPr>
          <p:nvPr/>
        </p:nvCxnSpPr>
        <p:spPr>
          <a:xfrm rot="10800000">
            <a:off x="4571998" y="2171221"/>
            <a:ext cx="0" cy="80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9"/>
          <p:cNvSpPr/>
          <p:nvPr/>
        </p:nvSpPr>
        <p:spPr>
          <a:xfrm>
            <a:off x="4725856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9"/>
          <p:cNvSpPr/>
          <p:nvPr/>
        </p:nvSpPr>
        <p:spPr>
          <a:xfrm>
            <a:off x="286521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92" name="Google Shape;392;p39"/>
          <p:cNvGraphicFramePr/>
          <p:nvPr/>
        </p:nvGraphicFramePr>
        <p:xfrm>
          <a:off x="815150" y="968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{909599FB-71C9-4D33-B66A-89FF226CFB7A}</a:tableStyleId>
              </a:tblPr>
              <a:tblGrid>
                <a:gridCol w="1878425"/>
                <a:gridCol w="1878425"/>
                <a:gridCol w="1878425"/>
                <a:gridCol w="1878425"/>
              </a:tblGrid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Needs an OS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393" name="Google Shape;393;p39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278210" y="887194"/>
            <a:ext cx="723219" cy="44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9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084524" y="912421"/>
            <a:ext cx="831873" cy="389961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39"/>
          <p:cNvSpPr/>
          <p:nvPr/>
        </p:nvSpPr>
        <p:spPr>
          <a:xfrm>
            <a:off x="658646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6" name="Google Shape;396;p39"/>
          <p:cNvPicPr preferRelativeResize="0"/>
          <p:nvPr/>
        </p:nvPicPr>
        <p:blipFill rotWithShape="1">
          <a:blip r:embed="rId4">
            <a:alphaModFix/>
          </a:blip>
          <a:srcRect b="11419" l="5992" r="6018" t="60195"/>
          <a:stretch/>
        </p:blipFill>
        <p:spPr>
          <a:xfrm>
            <a:off x="6761753" y="1157560"/>
            <a:ext cx="831876" cy="1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9"/>
          <p:cNvPicPr preferRelativeResize="0"/>
          <p:nvPr/>
        </p:nvPicPr>
        <p:blipFill rotWithShape="1">
          <a:blip r:embed="rId4">
            <a:alphaModFix/>
          </a:blip>
          <a:srcRect b="38405" l="34518" r="33909" t="14319"/>
          <a:stretch/>
        </p:blipFill>
        <p:spPr>
          <a:xfrm>
            <a:off x="7211817" y="906154"/>
            <a:ext cx="298500" cy="2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39"/>
          <p:cNvSpPr txBox="1"/>
          <p:nvPr/>
        </p:nvSpPr>
        <p:spPr>
          <a:xfrm>
            <a:off x="7504202" y="1136465"/>
            <a:ext cx="65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35F69"/>
                </a:solidFill>
                <a:latin typeface="Roboto Thin"/>
                <a:ea typeface="Roboto Thin"/>
                <a:cs typeface="Roboto Thin"/>
                <a:sym typeface="Roboto Thin"/>
              </a:rPr>
              <a:t>Micro</a:t>
            </a:r>
            <a:endParaRPr sz="950">
              <a:solidFill>
                <a:srgbClr val="535F6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ML</a:t>
            </a:r>
            <a:r>
              <a:rPr lang="en">
                <a:solidFill>
                  <a:schemeClr val="dk1"/>
                </a:solidFill>
              </a:rPr>
              <a:t> Workflow</a:t>
            </a: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5364333" y="2380900"/>
            <a:ext cx="1199400" cy="556200"/>
          </a:xfrm>
          <a:prstGeom prst="chevron">
            <a:avLst>
              <a:gd fmla="val 50000" name="adj"/>
            </a:avLst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F8F9F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5" name="Google Shape;115;p22"/>
          <p:cNvSpPr/>
          <p:nvPr/>
        </p:nvSpPr>
        <p:spPr>
          <a:xfrm>
            <a:off x="6365970" y="2380900"/>
            <a:ext cx="1199400" cy="556200"/>
          </a:xfrm>
          <a:prstGeom prst="chevron">
            <a:avLst>
              <a:gd fmla="val 50000" name="adj"/>
            </a:avLst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F8F9F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6" name="Google Shape;116;p22"/>
          <p:cNvSpPr/>
          <p:nvPr/>
        </p:nvSpPr>
        <p:spPr>
          <a:xfrm>
            <a:off x="7367606" y="2380900"/>
            <a:ext cx="1270200" cy="556200"/>
          </a:xfrm>
          <a:prstGeom prst="chevron">
            <a:avLst>
              <a:gd fmla="val 50000" name="adj"/>
            </a:avLst>
          </a:prstGeom>
          <a:solidFill>
            <a:srgbClr val="EA43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F8F9F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7" name="Google Shape;117;p22"/>
          <p:cNvSpPr/>
          <p:nvPr/>
        </p:nvSpPr>
        <p:spPr>
          <a:xfrm>
            <a:off x="431218" y="2380900"/>
            <a:ext cx="1124400" cy="556200"/>
          </a:xfrm>
          <a:prstGeom prst="homePlate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8F9FA"/>
                </a:solidFill>
                <a:latin typeface="Google Sans"/>
                <a:ea typeface="Google Sans"/>
                <a:cs typeface="Google Sans"/>
                <a:sym typeface="Google Sans"/>
              </a:rPr>
              <a:t>Collect </a:t>
            </a:r>
            <a:endParaRPr b="1" sz="1050">
              <a:solidFill>
                <a:srgbClr val="F8F9FA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8F9FA"/>
                </a:solidFill>
                <a:latin typeface="Google Sans"/>
                <a:ea typeface="Google Sans"/>
                <a:cs typeface="Google Sans"/>
                <a:sym typeface="Google Sans"/>
              </a:rPr>
              <a:t>Data</a:t>
            </a:r>
            <a:endParaRPr b="1" sz="1050">
              <a:solidFill>
                <a:srgbClr val="F8F9F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8" name="Google Shape;118;p22"/>
          <p:cNvSpPr/>
          <p:nvPr/>
        </p:nvSpPr>
        <p:spPr>
          <a:xfrm>
            <a:off x="1357788" y="2380900"/>
            <a:ext cx="1199400" cy="556200"/>
          </a:xfrm>
          <a:prstGeom prst="chevron">
            <a:avLst>
              <a:gd fmla="val 50000" name="adj"/>
            </a:avLst>
          </a:prstGeom>
          <a:solidFill>
            <a:srgbClr val="4285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8F9F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9" name="Google Shape;119;p22"/>
          <p:cNvSpPr/>
          <p:nvPr/>
        </p:nvSpPr>
        <p:spPr>
          <a:xfrm>
            <a:off x="4362697" y="2380900"/>
            <a:ext cx="1199400" cy="556200"/>
          </a:xfrm>
          <a:prstGeom prst="chevron">
            <a:avLst>
              <a:gd fmla="val 50000" name="adj"/>
            </a:avLst>
          </a:prstGeom>
          <a:solidFill>
            <a:srgbClr val="34A8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F8F9F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22"/>
          <p:cNvSpPr/>
          <p:nvPr/>
        </p:nvSpPr>
        <p:spPr>
          <a:xfrm>
            <a:off x="3361060" y="2380900"/>
            <a:ext cx="1199400" cy="556200"/>
          </a:xfrm>
          <a:prstGeom prst="chevron">
            <a:avLst>
              <a:gd fmla="val 50000" name="adj"/>
            </a:avLst>
          </a:prstGeom>
          <a:solidFill>
            <a:srgbClr val="FBBC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F8F9F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22"/>
          <p:cNvSpPr/>
          <p:nvPr/>
        </p:nvSpPr>
        <p:spPr>
          <a:xfrm>
            <a:off x="2359424" y="2380900"/>
            <a:ext cx="1199400" cy="556200"/>
          </a:xfrm>
          <a:prstGeom prst="chevron">
            <a:avLst>
              <a:gd fmla="val 50000" name="adj"/>
            </a:avLst>
          </a:prstGeom>
          <a:solidFill>
            <a:srgbClr val="FBBC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F8F9FA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2" name="Google Shape;122;p22"/>
          <p:cNvSpPr txBox="1"/>
          <p:nvPr/>
        </p:nvSpPr>
        <p:spPr>
          <a:xfrm>
            <a:off x="1547281" y="2443900"/>
            <a:ext cx="925200" cy="4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Preprocess</a:t>
            </a:r>
            <a:endParaRPr b="1" sz="9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Data</a:t>
            </a:r>
            <a:endParaRPr b="1" sz="9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3" name="Google Shape;123;p22"/>
          <p:cNvSpPr txBox="1"/>
          <p:nvPr/>
        </p:nvSpPr>
        <p:spPr>
          <a:xfrm>
            <a:off x="2533368" y="2443900"/>
            <a:ext cx="925200" cy="4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Design a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Model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4" name="Google Shape;124;p22"/>
          <p:cNvSpPr txBox="1"/>
          <p:nvPr/>
        </p:nvSpPr>
        <p:spPr>
          <a:xfrm>
            <a:off x="3524206" y="2443900"/>
            <a:ext cx="925200" cy="4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Train a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Model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5" name="Google Shape;125;p22"/>
          <p:cNvSpPr txBox="1"/>
          <p:nvPr/>
        </p:nvSpPr>
        <p:spPr>
          <a:xfrm>
            <a:off x="4560468" y="2443900"/>
            <a:ext cx="925200" cy="4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Evaluate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Optimize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5537162" y="2443888"/>
            <a:ext cx="925200" cy="4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Convert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Model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6539943" y="2443900"/>
            <a:ext cx="925200" cy="4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Deploy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Model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7590343" y="2443900"/>
            <a:ext cx="925200" cy="4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Make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Inferences</a:t>
            </a:r>
            <a:endParaRPr b="1" sz="105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9" name="Google Shape;129;p22"/>
          <p:cNvSpPr/>
          <p:nvPr/>
        </p:nvSpPr>
        <p:spPr>
          <a:xfrm>
            <a:off x="1547293" y="3101347"/>
            <a:ext cx="32697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2814723" y="3125169"/>
            <a:ext cx="723219" cy="440417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/>
          <p:nvPr/>
        </p:nvSpPr>
        <p:spPr>
          <a:xfrm>
            <a:off x="4874693" y="3101347"/>
            <a:ext cx="21570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2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537261" y="3163209"/>
            <a:ext cx="831873" cy="38996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2"/>
          <p:cNvSpPr/>
          <p:nvPr/>
        </p:nvSpPr>
        <p:spPr>
          <a:xfrm>
            <a:off x="7089318" y="310134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 rotWithShape="1">
          <a:blip r:embed="rId4">
            <a:alphaModFix/>
          </a:blip>
          <a:srcRect b="11419" l="5992" r="6018" t="60195"/>
          <a:stretch/>
        </p:blipFill>
        <p:spPr>
          <a:xfrm>
            <a:off x="7294256" y="3400810"/>
            <a:ext cx="831876" cy="1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 rotWithShape="1">
          <a:blip r:embed="rId4">
            <a:alphaModFix/>
          </a:blip>
          <a:srcRect b="38405" l="34518" r="33909" t="14319"/>
          <a:stretch/>
        </p:blipFill>
        <p:spPr>
          <a:xfrm>
            <a:off x="7744319" y="3149404"/>
            <a:ext cx="298500" cy="2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/>
        </p:nvSpPr>
        <p:spPr>
          <a:xfrm>
            <a:off x="8036705" y="3379715"/>
            <a:ext cx="65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35F69"/>
                </a:solidFill>
                <a:latin typeface="Roboto Thin"/>
                <a:ea typeface="Roboto Thin"/>
                <a:cs typeface="Roboto Thin"/>
                <a:sym typeface="Roboto Thin"/>
              </a:rPr>
              <a:t>Micro</a:t>
            </a:r>
            <a:endParaRPr sz="950">
              <a:solidFill>
                <a:srgbClr val="535F6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1652518" y="1598300"/>
            <a:ext cx="34320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Google Sans"/>
                <a:ea typeface="Google Sans"/>
                <a:cs typeface="Google Sans"/>
                <a:sym typeface="Google Sans"/>
              </a:rPr>
              <a:t>this course</a:t>
            </a:r>
            <a:endParaRPr b="1" sz="23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5660137" y="1598300"/>
            <a:ext cx="34320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Google Sans"/>
                <a:ea typeface="Google Sans"/>
                <a:cs typeface="Google Sans"/>
                <a:sym typeface="Google Sans"/>
              </a:rPr>
              <a:t>next course</a:t>
            </a:r>
            <a:endParaRPr b="1" sz="2300"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139" name="Google Shape;139;p22"/>
          <p:cNvCxnSpPr/>
          <p:nvPr/>
        </p:nvCxnSpPr>
        <p:spPr>
          <a:xfrm>
            <a:off x="512818" y="2166550"/>
            <a:ext cx="571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22"/>
          <p:cNvCxnSpPr/>
          <p:nvPr/>
        </p:nvCxnSpPr>
        <p:spPr>
          <a:xfrm>
            <a:off x="6371593" y="2166550"/>
            <a:ext cx="200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0"/>
          <p:cNvSpPr/>
          <p:nvPr/>
        </p:nvSpPr>
        <p:spPr>
          <a:xfrm>
            <a:off x="4725856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0"/>
          <p:cNvSpPr/>
          <p:nvPr/>
        </p:nvSpPr>
        <p:spPr>
          <a:xfrm>
            <a:off x="286521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05" name="Google Shape;405;p40"/>
          <p:cNvGraphicFramePr/>
          <p:nvPr/>
        </p:nvGraphicFramePr>
        <p:xfrm>
          <a:off x="815150" y="968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{909599FB-71C9-4D33-B66A-89FF226CFB7A}</a:tableStyleId>
              </a:tblPr>
              <a:tblGrid>
                <a:gridCol w="1878425"/>
                <a:gridCol w="1878425"/>
                <a:gridCol w="1878425"/>
                <a:gridCol w="1878425"/>
              </a:tblGrid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Needs an OS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11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Memory Mapping 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of Models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406" name="Google Shape;406;p40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278210" y="887194"/>
            <a:ext cx="723219" cy="44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40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084524" y="912421"/>
            <a:ext cx="831873" cy="389961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40"/>
          <p:cNvSpPr/>
          <p:nvPr/>
        </p:nvSpPr>
        <p:spPr>
          <a:xfrm>
            <a:off x="658646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9" name="Google Shape;409;p40"/>
          <p:cNvPicPr preferRelativeResize="0"/>
          <p:nvPr/>
        </p:nvPicPr>
        <p:blipFill rotWithShape="1">
          <a:blip r:embed="rId4">
            <a:alphaModFix/>
          </a:blip>
          <a:srcRect b="11419" l="5992" r="6018" t="60195"/>
          <a:stretch/>
        </p:blipFill>
        <p:spPr>
          <a:xfrm>
            <a:off x="6761753" y="1157560"/>
            <a:ext cx="831876" cy="1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40"/>
          <p:cNvPicPr preferRelativeResize="0"/>
          <p:nvPr/>
        </p:nvPicPr>
        <p:blipFill rotWithShape="1">
          <a:blip r:embed="rId4">
            <a:alphaModFix/>
          </a:blip>
          <a:srcRect b="38405" l="34518" r="33909" t="14319"/>
          <a:stretch/>
        </p:blipFill>
        <p:spPr>
          <a:xfrm>
            <a:off x="7211817" y="906154"/>
            <a:ext cx="298500" cy="2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40"/>
          <p:cNvSpPr txBox="1"/>
          <p:nvPr/>
        </p:nvSpPr>
        <p:spPr>
          <a:xfrm>
            <a:off x="7504202" y="1136465"/>
            <a:ext cx="65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35F69"/>
                </a:solidFill>
                <a:latin typeface="Roboto Thin"/>
                <a:ea typeface="Roboto Thin"/>
                <a:cs typeface="Roboto Thin"/>
                <a:sym typeface="Roboto Thin"/>
              </a:rPr>
              <a:t>Micro</a:t>
            </a:r>
            <a:endParaRPr sz="950">
              <a:solidFill>
                <a:srgbClr val="535F6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1"/>
          <p:cNvSpPr/>
          <p:nvPr/>
        </p:nvSpPr>
        <p:spPr>
          <a:xfrm>
            <a:off x="4725856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41"/>
          <p:cNvSpPr/>
          <p:nvPr/>
        </p:nvSpPr>
        <p:spPr>
          <a:xfrm>
            <a:off x="286521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18" name="Google Shape;418;p41"/>
          <p:cNvGraphicFramePr/>
          <p:nvPr/>
        </p:nvGraphicFramePr>
        <p:xfrm>
          <a:off x="815150" y="968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{909599FB-71C9-4D33-B66A-89FF226CFB7A}</a:tableStyleId>
              </a:tblPr>
              <a:tblGrid>
                <a:gridCol w="1878425"/>
                <a:gridCol w="1878425"/>
                <a:gridCol w="1878425"/>
                <a:gridCol w="1878425"/>
              </a:tblGrid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Needs an OS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11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Memory Mapping 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of Models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63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Delegation to accelerators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Yes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No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419" name="Google Shape;419;p41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278210" y="887194"/>
            <a:ext cx="723219" cy="44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1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084524" y="912421"/>
            <a:ext cx="831873" cy="389961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1"/>
          <p:cNvSpPr/>
          <p:nvPr/>
        </p:nvSpPr>
        <p:spPr>
          <a:xfrm>
            <a:off x="658646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2" name="Google Shape;422;p41"/>
          <p:cNvPicPr preferRelativeResize="0"/>
          <p:nvPr/>
        </p:nvPicPr>
        <p:blipFill rotWithShape="1">
          <a:blip r:embed="rId4">
            <a:alphaModFix/>
          </a:blip>
          <a:srcRect b="11419" l="5992" r="6018" t="60195"/>
          <a:stretch/>
        </p:blipFill>
        <p:spPr>
          <a:xfrm>
            <a:off x="6761753" y="1157560"/>
            <a:ext cx="831876" cy="1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41"/>
          <p:cNvPicPr preferRelativeResize="0"/>
          <p:nvPr/>
        </p:nvPicPr>
        <p:blipFill rotWithShape="1">
          <a:blip r:embed="rId4">
            <a:alphaModFix/>
          </a:blip>
          <a:srcRect b="38405" l="34518" r="33909" t="14319"/>
          <a:stretch/>
        </p:blipFill>
        <p:spPr>
          <a:xfrm>
            <a:off x="7211817" y="906154"/>
            <a:ext cx="298500" cy="2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41"/>
          <p:cNvSpPr txBox="1"/>
          <p:nvPr/>
        </p:nvSpPr>
        <p:spPr>
          <a:xfrm>
            <a:off x="7504202" y="1136465"/>
            <a:ext cx="65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35F69"/>
                </a:solidFill>
                <a:latin typeface="Roboto Thin"/>
                <a:ea typeface="Roboto Thin"/>
                <a:cs typeface="Roboto Thin"/>
                <a:sym typeface="Roboto Thin"/>
              </a:rPr>
              <a:t>Micro</a:t>
            </a:r>
            <a:endParaRPr sz="950">
              <a:solidFill>
                <a:srgbClr val="535F6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2"/>
          <p:cNvSpPr/>
          <p:nvPr/>
        </p:nvSpPr>
        <p:spPr>
          <a:xfrm>
            <a:off x="55732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Hardware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0" name="Google Shape;430;p42"/>
          <p:cNvSpPr/>
          <p:nvPr/>
        </p:nvSpPr>
        <p:spPr>
          <a:xfrm>
            <a:off x="20326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Model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1" name="Google Shape;431;p42"/>
          <p:cNvSpPr/>
          <p:nvPr/>
        </p:nvSpPr>
        <p:spPr>
          <a:xfrm>
            <a:off x="3802948" y="2972221"/>
            <a:ext cx="1538100" cy="774900"/>
          </a:xfrm>
          <a:prstGeom prst="roundRect">
            <a:avLst>
              <a:gd fmla="val 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Software</a:t>
            </a:r>
            <a:endParaRPr b="1" sz="13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32" name="Google Shape;432;p42"/>
          <p:cNvSpPr/>
          <p:nvPr/>
        </p:nvSpPr>
        <p:spPr>
          <a:xfrm>
            <a:off x="2832301" y="1396400"/>
            <a:ext cx="3479400" cy="774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rPr>
              <a:t>TF vs. TF Lite</a:t>
            </a:r>
            <a:endParaRPr b="1" sz="1800">
              <a:solidFill>
                <a:srgbClr val="FFFF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433" name="Google Shape;433;p42"/>
          <p:cNvCxnSpPr>
            <a:stCxn id="432" idx="2"/>
            <a:endCxn id="430" idx="0"/>
          </p:cNvCxnSpPr>
          <p:nvPr/>
        </p:nvCxnSpPr>
        <p:spPr>
          <a:xfrm rot="5400000">
            <a:off x="3286351" y="1686650"/>
            <a:ext cx="801000" cy="17703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p42"/>
          <p:cNvCxnSpPr>
            <a:stCxn id="432" idx="2"/>
            <a:endCxn id="429" idx="0"/>
          </p:cNvCxnSpPr>
          <p:nvPr/>
        </p:nvCxnSpPr>
        <p:spPr>
          <a:xfrm flipH="1" rot="-5400000">
            <a:off x="5056651" y="1686650"/>
            <a:ext cx="801000" cy="17703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p42"/>
          <p:cNvCxnSpPr>
            <a:stCxn id="431" idx="0"/>
            <a:endCxn id="432" idx="2"/>
          </p:cNvCxnSpPr>
          <p:nvPr/>
        </p:nvCxnSpPr>
        <p:spPr>
          <a:xfrm rot="10800000">
            <a:off x="4571998" y="2171221"/>
            <a:ext cx="0" cy="80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3"/>
          <p:cNvSpPr/>
          <p:nvPr/>
        </p:nvSpPr>
        <p:spPr>
          <a:xfrm>
            <a:off x="4725856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43"/>
          <p:cNvSpPr/>
          <p:nvPr/>
        </p:nvSpPr>
        <p:spPr>
          <a:xfrm>
            <a:off x="286521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42" name="Google Shape;442;p43"/>
          <p:cNvGraphicFramePr/>
          <p:nvPr/>
        </p:nvGraphicFramePr>
        <p:xfrm>
          <a:off x="815150" y="968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{909599FB-71C9-4D33-B66A-89FF226CFB7A}</a:tableStyleId>
              </a:tblPr>
              <a:tblGrid>
                <a:gridCol w="1878425"/>
                <a:gridCol w="1878425"/>
                <a:gridCol w="1878425"/>
                <a:gridCol w="1878425"/>
              </a:tblGrid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Base Binary Size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3MB+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100KB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~10 KB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443" name="Google Shape;443;p43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278210" y="887194"/>
            <a:ext cx="723219" cy="44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43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084524" y="912421"/>
            <a:ext cx="831873" cy="389961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43"/>
          <p:cNvSpPr/>
          <p:nvPr/>
        </p:nvSpPr>
        <p:spPr>
          <a:xfrm>
            <a:off x="658646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6" name="Google Shape;446;p43"/>
          <p:cNvPicPr preferRelativeResize="0"/>
          <p:nvPr/>
        </p:nvPicPr>
        <p:blipFill rotWithShape="1">
          <a:blip r:embed="rId4">
            <a:alphaModFix/>
          </a:blip>
          <a:srcRect b="11419" l="5992" r="6018" t="60195"/>
          <a:stretch/>
        </p:blipFill>
        <p:spPr>
          <a:xfrm>
            <a:off x="6761753" y="1157560"/>
            <a:ext cx="831876" cy="1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43"/>
          <p:cNvPicPr preferRelativeResize="0"/>
          <p:nvPr/>
        </p:nvPicPr>
        <p:blipFill rotWithShape="1">
          <a:blip r:embed="rId4">
            <a:alphaModFix/>
          </a:blip>
          <a:srcRect b="38405" l="34518" r="33909" t="14319"/>
          <a:stretch/>
        </p:blipFill>
        <p:spPr>
          <a:xfrm>
            <a:off x="7211817" y="906154"/>
            <a:ext cx="298500" cy="2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43"/>
          <p:cNvSpPr txBox="1"/>
          <p:nvPr/>
        </p:nvSpPr>
        <p:spPr>
          <a:xfrm>
            <a:off x="7504202" y="1136465"/>
            <a:ext cx="65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35F69"/>
                </a:solidFill>
                <a:latin typeface="Roboto Thin"/>
                <a:ea typeface="Roboto Thin"/>
                <a:cs typeface="Roboto Thin"/>
                <a:sym typeface="Roboto Thin"/>
              </a:rPr>
              <a:t>Micro</a:t>
            </a:r>
            <a:endParaRPr sz="950">
              <a:solidFill>
                <a:srgbClr val="535F6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4"/>
          <p:cNvSpPr/>
          <p:nvPr/>
        </p:nvSpPr>
        <p:spPr>
          <a:xfrm>
            <a:off x="4725856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44"/>
          <p:cNvSpPr/>
          <p:nvPr/>
        </p:nvSpPr>
        <p:spPr>
          <a:xfrm>
            <a:off x="286521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55" name="Google Shape;455;p44"/>
          <p:cNvGraphicFramePr/>
          <p:nvPr/>
        </p:nvGraphicFramePr>
        <p:xfrm>
          <a:off x="815150" y="968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{909599FB-71C9-4D33-B66A-89FF226CFB7A}</a:tableStyleId>
              </a:tblPr>
              <a:tblGrid>
                <a:gridCol w="1878425"/>
                <a:gridCol w="1878425"/>
                <a:gridCol w="1878425"/>
                <a:gridCol w="1878425"/>
              </a:tblGrid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Base Binary Size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3MB+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100KB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~10 KB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2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Base Memory Footprint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~5MB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300KB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20KB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456" name="Google Shape;456;p44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278210" y="887194"/>
            <a:ext cx="723219" cy="44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44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084524" y="912421"/>
            <a:ext cx="831873" cy="389961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44"/>
          <p:cNvSpPr/>
          <p:nvPr/>
        </p:nvSpPr>
        <p:spPr>
          <a:xfrm>
            <a:off x="658646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9" name="Google Shape;459;p44"/>
          <p:cNvPicPr preferRelativeResize="0"/>
          <p:nvPr/>
        </p:nvPicPr>
        <p:blipFill rotWithShape="1">
          <a:blip r:embed="rId4">
            <a:alphaModFix/>
          </a:blip>
          <a:srcRect b="11419" l="5992" r="6018" t="60195"/>
          <a:stretch/>
        </p:blipFill>
        <p:spPr>
          <a:xfrm>
            <a:off x="6761753" y="1157560"/>
            <a:ext cx="831876" cy="1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44"/>
          <p:cNvPicPr preferRelativeResize="0"/>
          <p:nvPr/>
        </p:nvPicPr>
        <p:blipFill rotWithShape="1">
          <a:blip r:embed="rId4">
            <a:alphaModFix/>
          </a:blip>
          <a:srcRect b="38405" l="34518" r="33909" t="14319"/>
          <a:stretch/>
        </p:blipFill>
        <p:spPr>
          <a:xfrm>
            <a:off x="7211817" y="906154"/>
            <a:ext cx="298500" cy="2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44"/>
          <p:cNvSpPr txBox="1"/>
          <p:nvPr/>
        </p:nvSpPr>
        <p:spPr>
          <a:xfrm>
            <a:off x="7504202" y="1136465"/>
            <a:ext cx="65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35F69"/>
                </a:solidFill>
                <a:latin typeface="Roboto Thin"/>
                <a:ea typeface="Roboto Thin"/>
                <a:cs typeface="Roboto Thin"/>
                <a:sym typeface="Roboto Thin"/>
              </a:rPr>
              <a:t>Micro</a:t>
            </a:r>
            <a:endParaRPr sz="950">
              <a:solidFill>
                <a:srgbClr val="535F6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5"/>
          <p:cNvSpPr/>
          <p:nvPr/>
        </p:nvSpPr>
        <p:spPr>
          <a:xfrm>
            <a:off x="4725856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45"/>
          <p:cNvSpPr/>
          <p:nvPr/>
        </p:nvSpPr>
        <p:spPr>
          <a:xfrm>
            <a:off x="286521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68" name="Google Shape;468;p45"/>
          <p:cNvGraphicFramePr/>
          <p:nvPr/>
        </p:nvGraphicFramePr>
        <p:xfrm>
          <a:off x="815150" y="968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{909599FB-71C9-4D33-B66A-89FF226CFB7A}</a:tableStyleId>
              </a:tblPr>
              <a:tblGrid>
                <a:gridCol w="1878425"/>
                <a:gridCol w="1878425"/>
                <a:gridCol w="1878425"/>
                <a:gridCol w="1878425"/>
              </a:tblGrid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Base Binary Size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3MB+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100KB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~10 KB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2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Base Memory Footprint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~5MB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300KB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20KB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2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Optimized Architectures</a:t>
                      </a:r>
                      <a:endParaRPr b="1">
                        <a:solidFill>
                          <a:schemeClr val="lt2"/>
                        </a:solidFill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X86, TPUs, GPUs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Arm Cortex A, x86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Arm Cortex M, 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DSPs, MCUs</a:t>
                      </a:r>
                      <a:endParaRPr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469" name="Google Shape;469;p45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278210" y="887194"/>
            <a:ext cx="723219" cy="440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45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084524" y="912421"/>
            <a:ext cx="831873" cy="389961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45"/>
          <p:cNvSpPr/>
          <p:nvPr/>
        </p:nvSpPr>
        <p:spPr>
          <a:xfrm>
            <a:off x="6586468" y="858097"/>
            <a:ext cx="1549200" cy="498600"/>
          </a:xfrm>
          <a:prstGeom prst="rect">
            <a:avLst/>
          </a:prstGeom>
          <a:solidFill>
            <a:srgbClr val="F8F9FA"/>
          </a:solidFill>
          <a:ln>
            <a:noFill/>
          </a:ln>
          <a:effectLst>
            <a:outerShdw blurRad="57150" rotWithShape="0" algn="bl" dir="2700000" dist="19050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2" name="Google Shape;472;p45"/>
          <p:cNvPicPr preferRelativeResize="0"/>
          <p:nvPr/>
        </p:nvPicPr>
        <p:blipFill rotWithShape="1">
          <a:blip r:embed="rId4">
            <a:alphaModFix/>
          </a:blip>
          <a:srcRect b="11419" l="5992" r="6018" t="60195"/>
          <a:stretch/>
        </p:blipFill>
        <p:spPr>
          <a:xfrm>
            <a:off x="6761753" y="1157560"/>
            <a:ext cx="831876" cy="1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45"/>
          <p:cNvPicPr preferRelativeResize="0"/>
          <p:nvPr/>
        </p:nvPicPr>
        <p:blipFill rotWithShape="1">
          <a:blip r:embed="rId4">
            <a:alphaModFix/>
          </a:blip>
          <a:srcRect b="38405" l="34518" r="33909" t="14319"/>
          <a:stretch/>
        </p:blipFill>
        <p:spPr>
          <a:xfrm>
            <a:off x="7211817" y="906154"/>
            <a:ext cx="298500" cy="251400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45"/>
          <p:cNvSpPr txBox="1"/>
          <p:nvPr/>
        </p:nvSpPr>
        <p:spPr>
          <a:xfrm>
            <a:off x="7504202" y="1136465"/>
            <a:ext cx="65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35F69"/>
                </a:solidFill>
                <a:latin typeface="Roboto Thin"/>
                <a:ea typeface="Roboto Thin"/>
                <a:cs typeface="Roboto Thin"/>
                <a:sym typeface="Roboto Thin"/>
              </a:rPr>
              <a:t>Micro</a:t>
            </a:r>
            <a:endParaRPr sz="950">
              <a:solidFill>
                <a:srgbClr val="535F69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/>
          <p:nvPr/>
        </p:nvSpPr>
        <p:spPr>
          <a:xfrm>
            <a:off x="1600238" y="1702359"/>
            <a:ext cx="2478300" cy="17388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3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1709023" y="1883444"/>
            <a:ext cx="2260806" cy="137673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/>
          <p:nvPr/>
        </p:nvSpPr>
        <p:spPr>
          <a:xfrm>
            <a:off x="5065463" y="1702334"/>
            <a:ext cx="2478300" cy="17388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5174249" y="2041934"/>
            <a:ext cx="2260806" cy="1059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344500" y="603900"/>
            <a:ext cx="77970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313" y="1688975"/>
            <a:ext cx="3295351" cy="185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6613" y="1251563"/>
            <a:ext cx="4518369" cy="254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400" y="999544"/>
            <a:ext cx="3144400" cy="31444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/>
        </p:nvSpPr>
        <p:spPr>
          <a:xfrm>
            <a:off x="2906875" y="1291188"/>
            <a:ext cx="2116800" cy="345600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2857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	Less memory</a:t>
            </a:r>
            <a:endParaRPr>
              <a:solidFill>
                <a:schemeClr val="lt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2906875" y="1636788"/>
            <a:ext cx="2603400" cy="3456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2857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	Less compute power</a:t>
            </a:r>
            <a:endParaRPr>
              <a:solidFill>
                <a:schemeClr val="lt2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167" name="Google Shape;167;p26"/>
          <p:cNvSpPr txBox="1"/>
          <p:nvPr/>
        </p:nvSpPr>
        <p:spPr>
          <a:xfrm>
            <a:off x="2906875" y="1982388"/>
            <a:ext cx="3055200" cy="34560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28575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	Only focused on </a:t>
            </a:r>
            <a:r>
              <a:rPr b="1" i="1" lang="en">
                <a:solidFill>
                  <a:schemeClr val="lt2"/>
                </a:solidFill>
                <a:latin typeface="Google Sans"/>
                <a:ea typeface="Google Sans"/>
                <a:cs typeface="Google Sans"/>
                <a:sym typeface="Google Sans"/>
              </a:rPr>
              <a:t>inference</a:t>
            </a:r>
            <a:endParaRPr b="1" i="1">
              <a:solidFill>
                <a:schemeClr val="l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8" name="Google Shape;16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400" y="999544"/>
            <a:ext cx="3144400" cy="31444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9" name="Google Shape;16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8500" y="2928070"/>
            <a:ext cx="2525349" cy="14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/>
          <p:nvPr/>
        </p:nvSpPr>
        <p:spPr>
          <a:xfrm>
            <a:off x="6900325" y="1855625"/>
            <a:ext cx="724875" cy="1185325"/>
          </a:xfrm>
          <a:custGeom>
            <a:rect b="b" l="l" r="r" t="t"/>
            <a:pathLst>
              <a:path extrusionOk="0" h="47413" w="28995">
                <a:moveTo>
                  <a:pt x="0" y="0"/>
                </a:moveTo>
                <a:cubicBezTo>
                  <a:pt x="4798" y="1458"/>
                  <a:pt x="26623" y="847"/>
                  <a:pt x="28787" y="8749"/>
                </a:cubicBezTo>
                <a:cubicBezTo>
                  <a:pt x="30951" y="16651"/>
                  <a:pt x="15616" y="40969"/>
                  <a:pt x="12982" y="4741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/>
          <p:nvPr/>
        </p:nvSpPr>
        <p:spPr>
          <a:xfrm>
            <a:off x="3932753" y="802875"/>
            <a:ext cx="1206600" cy="84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7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985715" y="891038"/>
            <a:ext cx="1100676" cy="67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7"/>
          <p:cNvSpPr/>
          <p:nvPr/>
        </p:nvSpPr>
        <p:spPr>
          <a:xfrm>
            <a:off x="6305603" y="802863"/>
            <a:ext cx="1206600" cy="84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7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6358565" y="968200"/>
            <a:ext cx="1100676" cy="51598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7"/>
          <p:cNvSpPr txBox="1"/>
          <p:nvPr/>
        </p:nvSpPr>
        <p:spPr>
          <a:xfrm>
            <a:off x="344500" y="264375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Key Differences</a:t>
            </a:r>
            <a:endParaRPr sz="30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0" name="Google Shape;180;p27"/>
          <p:cNvSpPr txBox="1"/>
          <p:nvPr/>
        </p:nvSpPr>
        <p:spPr>
          <a:xfrm>
            <a:off x="1419615" y="1641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Topology</a:t>
            </a:r>
            <a:endParaRPr b="1" sz="18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1419490" y="2103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Weights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27"/>
          <p:cNvSpPr txBox="1"/>
          <p:nvPr/>
        </p:nvSpPr>
        <p:spPr>
          <a:xfrm>
            <a:off x="1298229" y="2565525"/>
            <a:ext cx="1573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Binary Size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1199453" y="3027525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Distributed Compute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4" name="Google Shape;184;p27"/>
          <p:cNvSpPr txBox="1"/>
          <p:nvPr/>
        </p:nvSpPr>
        <p:spPr>
          <a:xfrm>
            <a:off x="1030106" y="3794325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Developer Background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5" name="Google Shape;185;p27"/>
          <p:cNvSpPr txBox="1"/>
          <p:nvPr/>
        </p:nvSpPr>
        <p:spPr>
          <a:xfrm>
            <a:off x="3810190" y="1641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Variable</a:t>
            </a:r>
            <a:endParaRPr b="1" sz="18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6" name="Google Shape;186;p27"/>
          <p:cNvSpPr txBox="1"/>
          <p:nvPr/>
        </p:nvSpPr>
        <p:spPr>
          <a:xfrm>
            <a:off x="3810065" y="2103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Variable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7" name="Google Shape;187;p27"/>
          <p:cNvSpPr txBox="1"/>
          <p:nvPr/>
        </p:nvSpPr>
        <p:spPr>
          <a:xfrm>
            <a:off x="3700253" y="2565525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Unimportant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27"/>
          <p:cNvSpPr txBox="1"/>
          <p:nvPr/>
        </p:nvSpPr>
        <p:spPr>
          <a:xfrm>
            <a:off x="3700253" y="3180188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Needed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9" name="Google Shape;189;p27"/>
          <p:cNvSpPr txBox="1"/>
          <p:nvPr/>
        </p:nvSpPr>
        <p:spPr>
          <a:xfrm>
            <a:off x="3638306" y="3786863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ML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Researcher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27"/>
          <p:cNvSpPr txBox="1"/>
          <p:nvPr/>
        </p:nvSpPr>
        <p:spPr>
          <a:xfrm>
            <a:off x="6183053" y="1649500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Fixed</a:t>
            </a:r>
            <a:endParaRPr b="1" sz="18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27"/>
          <p:cNvSpPr txBox="1"/>
          <p:nvPr/>
        </p:nvSpPr>
        <p:spPr>
          <a:xfrm>
            <a:off x="6182928" y="2111500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Fixed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2" name="Google Shape;192;p27"/>
          <p:cNvSpPr txBox="1"/>
          <p:nvPr/>
        </p:nvSpPr>
        <p:spPr>
          <a:xfrm>
            <a:off x="6046101" y="2573500"/>
            <a:ext cx="18387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High Priority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6073115" y="3027525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Not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Needed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4" name="Google Shape;194;p27"/>
          <p:cNvSpPr txBox="1"/>
          <p:nvPr/>
        </p:nvSpPr>
        <p:spPr>
          <a:xfrm>
            <a:off x="6011169" y="3794838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Application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Developer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195" name="Google Shape;195;p27"/>
          <p:cNvCxnSpPr/>
          <p:nvPr/>
        </p:nvCxnSpPr>
        <p:spPr>
          <a:xfrm>
            <a:off x="3385253" y="1121825"/>
            <a:ext cx="0" cy="366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27"/>
          <p:cNvCxnSpPr/>
          <p:nvPr/>
        </p:nvCxnSpPr>
        <p:spPr>
          <a:xfrm>
            <a:off x="5725040" y="1121825"/>
            <a:ext cx="0" cy="366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/>
          <p:nvPr/>
        </p:nvSpPr>
        <p:spPr>
          <a:xfrm>
            <a:off x="3932753" y="802875"/>
            <a:ext cx="1206600" cy="84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28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985715" y="891038"/>
            <a:ext cx="1100676" cy="67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8"/>
          <p:cNvSpPr/>
          <p:nvPr/>
        </p:nvSpPr>
        <p:spPr>
          <a:xfrm>
            <a:off x="6305603" y="802863"/>
            <a:ext cx="1206600" cy="84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28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6358565" y="968200"/>
            <a:ext cx="1100676" cy="51598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8"/>
          <p:cNvSpPr txBox="1"/>
          <p:nvPr/>
        </p:nvSpPr>
        <p:spPr>
          <a:xfrm>
            <a:off x="344500" y="264375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Key Differences</a:t>
            </a:r>
            <a:endParaRPr sz="30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6" name="Google Shape;206;p28"/>
          <p:cNvSpPr txBox="1"/>
          <p:nvPr/>
        </p:nvSpPr>
        <p:spPr>
          <a:xfrm>
            <a:off x="1419615" y="1641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Topology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7" name="Google Shape;207;p28"/>
          <p:cNvSpPr txBox="1"/>
          <p:nvPr/>
        </p:nvSpPr>
        <p:spPr>
          <a:xfrm>
            <a:off x="1419490" y="2103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Weights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8" name="Google Shape;208;p28"/>
          <p:cNvSpPr txBox="1"/>
          <p:nvPr/>
        </p:nvSpPr>
        <p:spPr>
          <a:xfrm>
            <a:off x="1298229" y="2565525"/>
            <a:ext cx="1573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Binary Size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9" name="Google Shape;209;p28"/>
          <p:cNvSpPr txBox="1"/>
          <p:nvPr/>
        </p:nvSpPr>
        <p:spPr>
          <a:xfrm>
            <a:off x="1199453" y="3027525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Distributed Compute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0" name="Google Shape;210;p28"/>
          <p:cNvSpPr txBox="1"/>
          <p:nvPr/>
        </p:nvSpPr>
        <p:spPr>
          <a:xfrm>
            <a:off x="1030106" y="3794325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Developer Background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1" name="Google Shape;211;p28"/>
          <p:cNvSpPr txBox="1"/>
          <p:nvPr/>
        </p:nvSpPr>
        <p:spPr>
          <a:xfrm>
            <a:off x="3810190" y="1641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Variable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2" name="Google Shape;212;p28"/>
          <p:cNvSpPr txBox="1"/>
          <p:nvPr/>
        </p:nvSpPr>
        <p:spPr>
          <a:xfrm>
            <a:off x="3810065" y="2103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Variable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3" name="Google Shape;213;p28"/>
          <p:cNvSpPr txBox="1"/>
          <p:nvPr/>
        </p:nvSpPr>
        <p:spPr>
          <a:xfrm>
            <a:off x="3700253" y="2565525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Unimportant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4" name="Google Shape;214;p28"/>
          <p:cNvSpPr txBox="1"/>
          <p:nvPr/>
        </p:nvSpPr>
        <p:spPr>
          <a:xfrm>
            <a:off x="3700253" y="3180188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Needed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5" name="Google Shape;215;p28"/>
          <p:cNvSpPr txBox="1"/>
          <p:nvPr/>
        </p:nvSpPr>
        <p:spPr>
          <a:xfrm>
            <a:off x="3638306" y="3786863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ML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Researcher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6" name="Google Shape;216;p28"/>
          <p:cNvSpPr txBox="1"/>
          <p:nvPr/>
        </p:nvSpPr>
        <p:spPr>
          <a:xfrm>
            <a:off x="6183053" y="1649500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Fixed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7" name="Google Shape;217;p28"/>
          <p:cNvSpPr txBox="1"/>
          <p:nvPr/>
        </p:nvSpPr>
        <p:spPr>
          <a:xfrm>
            <a:off x="6182928" y="2111500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Fixed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8" name="Google Shape;218;p28"/>
          <p:cNvSpPr txBox="1"/>
          <p:nvPr/>
        </p:nvSpPr>
        <p:spPr>
          <a:xfrm>
            <a:off x="6122291" y="2573500"/>
            <a:ext cx="1573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High Priority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9" name="Google Shape;219;p28"/>
          <p:cNvSpPr txBox="1"/>
          <p:nvPr/>
        </p:nvSpPr>
        <p:spPr>
          <a:xfrm>
            <a:off x="6073115" y="3042250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Not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Needed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20" name="Google Shape;220;p28"/>
          <p:cNvSpPr txBox="1"/>
          <p:nvPr/>
        </p:nvSpPr>
        <p:spPr>
          <a:xfrm>
            <a:off x="6011169" y="3794838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Application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Developer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21" name="Google Shape;221;p28"/>
          <p:cNvCxnSpPr/>
          <p:nvPr/>
        </p:nvCxnSpPr>
        <p:spPr>
          <a:xfrm>
            <a:off x="3385253" y="1121825"/>
            <a:ext cx="0" cy="366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8"/>
          <p:cNvCxnSpPr/>
          <p:nvPr/>
        </p:nvCxnSpPr>
        <p:spPr>
          <a:xfrm>
            <a:off x="5725040" y="1121825"/>
            <a:ext cx="0" cy="366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/>
          <p:nvPr/>
        </p:nvSpPr>
        <p:spPr>
          <a:xfrm>
            <a:off x="3932753" y="802875"/>
            <a:ext cx="1206600" cy="84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29"/>
          <p:cNvPicPr preferRelativeResize="0"/>
          <p:nvPr/>
        </p:nvPicPr>
        <p:blipFill rotWithShape="1">
          <a:blip r:embed="rId3">
            <a:alphaModFix/>
          </a:blip>
          <a:srcRect b="13934" l="17159" r="17570" t="15404"/>
          <a:stretch/>
        </p:blipFill>
        <p:spPr>
          <a:xfrm>
            <a:off x="3985715" y="891038"/>
            <a:ext cx="1100676" cy="67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9"/>
          <p:cNvSpPr/>
          <p:nvPr/>
        </p:nvSpPr>
        <p:spPr>
          <a:xfrm>
            <a:off x="6305603" y="802863"/>
            <a:ext cx="1206600" cy="84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29"/>
          <p:cNvPicPr preferRelativeResize="0"/>
          <p:nvPr/>
        </p:nvPicPr>
        <p:blipFill rotWithShape="1">
          <a:blip r:embed="rId4">
            <a:alphaModFix/>
          </a:blip>
          <a:srcRect b="11417" l="5992" r="6018" t="15252"/>
          <a:stretch/>
        </p:blipFill>
        <p:spPr>
          <a:xfrm>
            <a:off x="6358565" y="968200"/>
            <a:ext cx="1100676" cy="51598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9"/>
          <p:cNvSpPr txBox="1"/>
          <p:nvPr/>
        </p:nvSpPr>
        <p:spPr>
          <a:xfrm>
            <a:off x="344500" y="264375"/>
            <a:ext cx="779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Key Differences</a:t>
            </a:r>
            <a:endParaRPr sz="300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2" name="Google Shape;232;p29"/>
          <p:cNvSpPr txBox="1"/>
          <p:nvPr/>
        </p:nvSpPr>
        <p:spPr>
          <a:xfrm>
            <a:off x="1419615" y="1641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Topology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3" name="Google Shape;233;p29"/>
          <p:cNvSpPr txBox="1"/>
          <p:nvPr/>
        </p:nvSpPr>
        <p:spPr>
          <a:xfrm>
            <a:off x="1419490" y="2103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Weights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4" name="Google Shape;234;p29"/>
          <p:cNvSpPr txBox="1"/>
          <p:nvPr/>
        </p:nvSpPr>
        <p:spPr>
          <a:xfrm>
            <a:off x="1298229" y="2565525"/>
            <a:ext cx="1573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Binary Size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5" name="Google Shape;235;p29"/>
          <p:cNvSpPr txBox="1"/>
          <p:nvPr/>
        </p:nvSpPr>
        <p:spPr>
          <a:xfrm>
            <a:off x="1199453" y="3027525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Distributed Compute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6" name="Google Shape;236;p29"/>
          <p:cNvSpPr txBox="1"/>
          <p:nvPr/>
        </p:nvSpPr>
        <p:spPr>
          <a:xfrm>
            <a:off x="1030106" y="3794325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Developer Background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7" name="Google Shape;237;p29"/>
          <p:cNvSpPr txBox="1"/>
          <p:nvPr/>
        </p:nvSpPr>
        <p:spPr>
          <a:xfrm>
            <a:off x="3810190" y="1641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Variable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8" name="Google Shape;238;p29"/>
          <p:cNvSpPr txBox="1"/>
          <p:nvPr/>
        </p:nvSpPr>
        <p:spPr>
          <a:xfrm>
            <a:off x="3810065" y="2103525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Variable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39" name="Google Shape;239;p29"/>
          <p:cNvSpPr txBox="1"/>
          <p:nvPr/>
        </p:nvSpPr>
        <p:spPr>
          <a:xfrm>
            <a:off x="3700253" y="2565525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Unimportant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0" name="Google Shape;240;p29"/>
          <p:cNvSpPr txBox="1"/>
          <p:nvPr/>
        </p:nvSpPr>
        <p:spPr>
          <a:xfrm>
            <a:off x="3700253" y="3180188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Needed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1" name="Google Shape;241;p29"/>
          <p:cNvSpPr txBox="1"/>
          <p:nvPr/>
        </p:nvSpPr>
        <p:spPr>
          <a:xfrm>
            <a:off x="3638306" y="3786863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ML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Researcher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2" name="Google Shape;242;p29"/>
          <p:cNvSpPr txBox="1"/>
          <p:nvPr/>
        </p:nvSpPr>
        <p:spPr>
          <a:xfrm>
            <a:off x="6183053" y="1649500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Fixed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3" name="Google Shape;243;p29"/>
          <p:cNvSpPr txBox="1"/>
          <p:nvPr/>
        </p:nvSpPr>
        <p:spPr>
          <a:xfrm>
            <a:off x="6182928" y="2111500"/>
            <a:ext cx="14520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Fixed</a:t>
            </a:r>
            <a:endParaRPr b="1"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4" name="Google Shape;244;p29"/>
          <p:cNvSpPr txBox="1"/>
          <p:nvPr/>
        </p:nvSpPr>
        <p:spPr>
          <a:xfrm>
            <a:off x="6122301" y="2573500"/>
            <a:ext cx="17433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High Priority</a:t>
            </a:r>
            <a:endParaRPr b="1"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5" name="Google Shape;245;p29"/>
          <p:cNvSpPr txBox="1"/>
          <p:nvPr/>
        </p:nvSpPr>
        <p:spPr>
          <a:xfrm>
            <a:off x="6073115" y="3042250"/>
            <a:ext cx="16719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Not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Needed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6" name="Google Shape;246;p29"/>
          <p:cNvSpPr txBox="1"/>
          <p:nvPr/>
        </p:nvSpPr>
        <p:spPr>
          <a:xfrm>
            <a:off x="6011169" y="3794838"/>
            <a:ext cx="17955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Application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DC1C6"/>
                </a:solidFill>
                <a:latin typeface="Google Sans"/>
                <a:ea typeface="Google Sans"/>
                <a:cs typeface="Google Sans"/>
                <a:sym typeface="Google Sans"/>
              </a:rPr>
              <a:t>Developer</a:t>
            </a:r>
            <a:endParaRPr b="1" sz="1800">
              <a:solidFill>
                <a:srgbClr val="BDC1C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247" name="Google Shape;247;p29"/>
          <p:cNvCxnSpPr/>
          <p:nvPr/>
        </p:nvCxnSpPr>
        <p:spPr>
          <a:xfrm>
            <a:off x="3385253" y="1121825"/>
            <a:ext cx="0" cy="366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29"/>
          <p:cNvCxnSpPr/>
          <p:nvPr/>
        </p:nvCxnSpPr>
        <p:spPr>
          <a:xfrm>
            <a:off x="5725040" y="1121825"/>
            <a:ext cx="0" cy="366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inyMLx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